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png"/>
  <Override PartName="/ppt/media/image6.jpg" ContentType="image/png"/>
  <Override PartName="/ppt/comments/modernComment_10C_96B30FC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8" r:id="rId4"/>
    <p:sldId id="259" r:id="rId5"/>
    <p:sldId id="261" r:id="rId6"/>
    <p:sldId id="262" r:id="rId7"/>
    <p:sldId id="263" r:id="rId8"/>
    <p:sldId id="265" r:id="rId9"/>
    <p:sldId id="266" r:id="rId10"/>
    <p:sldId id="264" r:id="rId11"/>
    <p:sldId id="267" r:id="rId12"/>
    <p:sldId id="268" r:id="rId13"/>
    <p:sldId id="269" r:id="rId14"/>
    <p:sldId id="257" r:id="rId15"/>
    <p:sldId id="270" r:id="rId16"/>
    <p:sldId id="272" r:id="rId17"/>
    <p:sldId id="274" r:id="rId18"/>
    <p:sldId id="273"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B8D4C9-AA1A-0F55-2DD9-DB2BE8F5A7EF}" name="אור שרביט" initials="אש" userId="3fd324f3e101e84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76FB"/>
    <a:srgbClr val="0066FF"/>
    <a:srgbClr val="C39A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5" d="100"/>
          <a:sy n="125" d="100"/>
        </p:scale>
        <p:origin x="2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modernComment_10C_96B30FC3.xml><?xml version="1.0" encoding="utf-8"?>
<p188:cmLst xmlns:a="http://schemas.openxmlformats.org/drawingml/2006/main" xmlns:r="http://schemas.openxmlformats.org/officeDocument/2006/relationships" xmlns:p188="http://schemas.microsoft.com/office/powerpoint/2018/8/main">
  <p188:cm id="{33DAFFC9-131B-4543-96CB-129026C06AC1}" authorId="{14B8D4C9-AA1A-0F55-2DD9-DB2BE8F5A7EF}" created="2022-01-26T10:14:52.893">
    <ac:deMkLst xmlns:ac="http://schemas.microsoft.com/office/drawing/2013/main/command">
      <pc:docMk xmlns:pc="http://schemas.microsoft.com/office/powerpoint/2013/main/command"/>
      <pc:sldMk xmlns:pc="http://schemas.microsoft.com/office/powerpoint/2013/main/command" cId="2528317379" sldId="268"/>
      <ac:picMk id="7" creationId="{3068A7E5-D7FE-435E-9F2E-3D22687192BE}"/>
    </ac:deMkLst>
    <p188:txBody>
      <a:bodyPr/>
      <a:lstStyle/>
      <a:p>
        <a:r>
          <a:rPr lang="en-US"/>
          <a:t>Time per game</a:t>
        </a:r>
      </a:p>
    </p188:txBody>
  </p188:cm>
</p188: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0CA2-A5B3-4D34-A485-A8EB282346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28A2E-3FB6-4DB4-995F-892B38012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EF0AA1-0E9D-4963-8000-D6B78CCCEE2A}"/>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5" name="Footer Placeholder 4">
            <a:extLst>
              <a:ext uri="{FF2B5EF4-FFF2-40B4-BE49-F238E27FC236}">
                <a16:creationId xmlns:a16="http://schemas.microsoft.com/office/drawing/2014/main" id="{4462CEB6-D88F-4428-85A0-4D2E3BBCA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D4EA5-E179-4812-B281-A2CA78A4972D}"/>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665405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3867B-D990-4BE9-9D60-384C3A0BDA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D60016-8EC2-4A1C-B415-5ACA7E04C8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4A9DA-5D19-4F4D-BB60-F9BBB7A47ADA}"/>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5" name="Footer Placeholder 4">
            <a:extLst>
              <a:ext uri="{FF2B5EF4-FFF2-40B4-BE49-F238E27FC236}">
                <a16:creationId xmlns:a16="http://schemas.microsoft.com/office/drawing/2014/main" id="{79C92019-24CC-4966-AF6E-EB4A0D3C9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B1D98-3A9F-44CA-90C8-6EA30F8C2711}"/>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072389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9E894-3BA4-4F7D-B9F2-D210CDD318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1D332-B72F-4F04-BB84-5217B34D34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A51CF-A43F-4D80-ABB9-72948B3B993D}"/>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5" name="Footer Placeholder 4">
            <a:extLst>
              <a:ext uri="{FF2B5EF4-FFF2-40B4-BE49-F238E27FC236}">
                <a16:creationId xmlns:a16="http://schemas.microsoft.com/office/drawing/2014/main" id="{614EC0CF-4778-426D-B587-59887344F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8950D-ABCD-4333-B957-56C84704CA45}"/>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128765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3B0B-07C0-4FD6-BA4F-10B3E7B41F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004FC7-0D3F-4074-A88E-9310AC991D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383D4-CA54-43BD-976A-750C013F00CC}"/>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5" name="Footer Placeholder 4">
            <a:extLst>
              <a:ext uri="{FF2B5EF4-FFF2-40B4-BE49-F238E27FC236}">
                <a16:creationId xmlns:a16="http://schemas.microsoft.com/office/drawing/2014/main" id="{3D61C875-EF1C-4B48-B413-CD84AEF05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31CE7-7D80-496A-B4AD-6A6A9AA8B565}"/>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38760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AE9E-FB51-4F24-B056-E5253B2FD0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F4855D-838A-4D12-9611-3540AB19F7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825F71-3AA7-493B-9FFB-CB17FF485FFD}"/>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5" name="Footer Placeholder 4">
            <a:extLst>
              <a:ext uri="{FF2B5EF4-FFF2-40B4-BE49-F238E27FC236}">
                <a16:creationId xmlns:a16="http://schemas.microsoft.com/office/drawing/2014/main" id="{9B0D5047-58D2-40BC-A232-D1464CBBC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41434-83C7-490C-B242-7827266306D7}"/>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186221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5E38-EBC4-4411-910B-F79CFF6B5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74C577-3421-444B-8B0F-A990DC2724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7AEDA8-FA9E-4F9F-B837-E20F6DD67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E70C38-A361-4DF8-AD2D-A0466F47D01A}"/>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6" name="Footer Placeholder 5">
            <a:extLst>
              <a:ext uri="{FF2B5EF4-FFF2-40B4-BE49-F238E27FC236}">
                <a16:creationId xmlns:a16="http://schemas.microsoft.com/office/drawing/2014/main" id="{B0B305D8-BC5D-43EE-AEC8-8AB229450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B981B-ECBC-45C3-B69C-2369A6FBE959}"/>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75495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0D330-0EB0-4F48-B797-6B0E2D166B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578135-5BD9-4CFF-9E44-02D8E6DB79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00BB57-A197-46B1-9C23-4055DBF77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36025E-2953-4237-B839-76BA2C81F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8D9E0E-99A2-4C42-A975-DE9EF58C28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A63692-3A53-4A4A-A20F-8BD10AF07049}"/>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8" name="Footer Placeholder 7">
            <a:extLst>
              <a:ext uri="{FF2B5EF4-FFF2-40B4-BE49-F238E27FC236}">
                <a16:creationId xmlns:a16="http://schemas.microsoft.com/office/drawing/2014/main" id="{ECB7A693-7B24-41D6-9E02-32D1ED5ED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9C187-58EC-48FB-818A-7D22E48CAADF}"/>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4276691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0868-CC3D-4287-AEDB-39CE75776D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9C2C4-8990-4490-BBBD-6A39B6572588}"/>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4" name="Footer Placeholder 3">
            <a:extLst>
              <a:ext uri="{FF2B5EF4-FFF2-40B4-BE49-F238E27FC236}">
                <a16:creationId xmlns:a16="http://schemas.microsoft.com/office/drawing/2014/main" id="{ED07569A-0CFF-4903-84AF-2805864987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6BFFD0-B5DA-4530-8429-D74BD67A9F85}"/>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163702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3A41D-F420-4B4E-B044-84FE4F52F5C3}"/>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3" name="Footer Placeholder 2">
            <a:extLst>
              <a:ext uri="{FF2B5EF4-FFF2-40B4-BE49-F238E27FC236}">
                <a16:creationId xmlns:a16="http://schemas.microsoft.com/office/drawing/2014/main" id="{48C61E18-67AE-42EA-B91D-197DE09155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3A6B16-7775-4908-8663-1C365323C74B}"/>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3551890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A7F3-04CA-4B97-A53F-DEB8D131D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B4ECEB-7900-454C-972C-D67650224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1E8251-DF9C-4E93-B40F-B92D9A247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92E517-C5DC-4383-A33E-6584812B474A}"/>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6" name="Footer Placeholder 5">
            <a:extLst>
              <a:ext uri="{FF2B5EF4-FFF2-40B4-BE49-F238E27FC236}">
                <a16:creationId xmlns:a16="http://schemas.microsoft.com/office/drawing/2014/main" id="{1BE5020E-425D-4BD0-86E2-98D19F1EB8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C9CDC-A2D0-42D4-A98B-8AE0EBF91950}"/>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1160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349F-C9BF-4A5A-8510-76181451A4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CAC882-8EE9-439D-9649-0797ED05F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2B04C8-69DA-40F2-A0B5-62078DDC1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62440-6AD5-46D4-A0D1-C25164856EE9}"/>
              </a:ext>
            </a:extLst>
          </p:cNvPr>
          <p:cNvSpPr>
            <a:spLocks noGrp="1"/>
          </p:cNvSpPr>
          <p:nvPr>
            <p:ph type="dt" sz="half" idx="10"/>
          </p:nvPr>
        </p:nvSpPr>
        <p:spPr/>
        <p:txBody>
          <a:bodyPr/>
          <a:lstStyle/>
          <a:p>
            <a:fld id="{D8C82C57-4849-4C87-9413-528BDFCC9ACB}" type="datetimeFigureOut">
              <a:rPr lang="en-US" smtClean="0"/>
              <a:t>1/26/2022</a:t>
            </a:fld>
            <a:endParaRPr lang="en-US"/>
          </a:p>
        </p:txBody>
      </p:sp>
      <p:sp>
        <p:nvSpPr>
          <p:cNvPr id="6" name="Footer Placeholder 5">
            <a:extLst>
              <a:ext uri="{FF2B5EF4-FFF2-40B4-BE49-F238E27FC236}">
                <a16:creationId xmlns:a16="http://schemas.microsoft.com/office/drawing/2014/main" id="{59EEB70B-0D95-45C9-96F2-F094D74F5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DD77B-70CD-4353-BFCE-B634ED020316}"/>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249834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A8FBE-AF03-45BC-8B7D-1BB5511F1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66209D-3E9B-4FBD-9DE4-2B06F5A71F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078355-6883-48A0-B4F9-AAEBF905F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82C57-4849-4C87-9413-528BDFCC9ACB}" type="datetimeFigureOut">
              <a:rPr lang="en-US" smtClean="0"/>
              <a:t>1/26/2022</a:t>
            </a:fld>
            <a:endParaRPr lang="en-US"/>
          </a:p>
        </p:txBody>
      </p:sp>
      <p:sp>
        <p:nvSpPr>
          <p:cNvPr id="5" name="Footer Placeholder 4">
            <a:extLst>
              <a:ext uri="{FF2B5EF4-FFF2-40B4-BE49-F238E27FC236}">
                <a16:creationId xmlns:a16="http://schemas.microsoft.com/office/drawing/2014/main" id="{A432129B-E04D-4F20-A51B-21AEEFFF7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7B92A5-CD4B-4D50-83C3-302D192AD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FCD82-900B-4643-8A40-26640B3FD4BA}" type="slidenum">
              <a:rPr lang="en-US" smtClean="0"/>
              <a:t>‹#›</a:t>
            </a:fld>
            <a:endParaRPr lang="en-US"/>
          </a:p>
        </p:txBody>
      </p:sp>
    </p:spTree>
    <p:extLst>
      <p:ext uri="{BB962C8B-B14F-4D97-AF65-F5344CB8AC3E}">
        <p14:creationId xmlns:p14="http://schemas.microsoft.com/office/powerpoint/2010/main" val="266820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C_96B30FC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YarinShelek/Data-Science-Project"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u.gg/leaderboards/ranking?region=euw1"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file:///C:\Users\orsha\PycharmProjects\For%20the%20presentation\Book1.xls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pic>
        <p:nvPicPr>
          <p:cNvPr id="5" name="Picture 4" descr="Project Steps:">
            <a:extLst>
              <a:ext uri="{FF2B5EF4-FFF2-40B4-BE49-F238E27FC236}">
                <a16:creationId xmlns:a16="http://schemas.microsoft.com/office/drawing/2014/main" id="{306860C8-9853-4F5C-A8A4-420619F7A320}"/>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43" y="-1"/>
            <a:ext cx="12063363" cy="6956386"/>
          </a:xfrm>
          <a:prstGeom prst="rect">
            <a:avLst/>
          </a:prstGeom>
        </p:spPr>
      </p:pic>
      <p:sp>
        <p:nvSpPr>
          <p:cNvPr id="9" name="Rectangle 8">
            <a:extLst>
              <a:ext uri="{FF2B5EF4-FFF2-40B4-BE49-F238E27FC236}">
                <a16:creationId xmlns:a16="http://schemas.microsoft.com/office/drawing/2014/main" id="{E80CA60F-9953-4E5C-BDC3-ED7A6E8545BF}"/>
              </a:ext>
            </a:extLst>
          </p:cNvPr>
          <p:cNvSpPr/>
          <p:nvPr/>
        </p:nvSpPr>
        <p:spPr>
          <a:xfrm>
            <a:off x="3982824" y="0"/>
            <a:ext cx="422635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5676FB"/>
                </a:solidFill>
                <a:effectLst/>
              </a:rPr>
              <a:t>Project Steps:</a:t>
            </a:r>
          </a:p>
        </p:txBody>
      </p:sp>
    </p:spTree>
    <p:extLst>
      <p:ext uri="{BB962C8B-B14F-4D97-AF65-F5344CB8AC3E}">
        <p14:creationId xmlns:p14="http://schemas.microsoft.com/office/powerpoint/2010/main" val="104174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3" name="Rectangle 2">
            <a:extLst>
              <a:ext uri="{FF2B5EF4-FFF2-40B4-BE49-F238E27FC236}">
                <a16:creationId xmlns:a16="http://schemas.microsoft.com/office/drawing/2014/main" id="{A7500239-535D-4AB9-A01C-F76A41B6DD97}"/>
              </a:ext>
            </a:extLst>
          </p:cNvPr>
          <p:cNvSpPr/>
          <p:nvPr/>
        </p:nvSpPr>
        <p:spPr>
          <a:xfrm>
            <a:off x="1747379" y="1900126"/>
            <a:ext cx="8697239" cy="280076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cap="none" spc="0" dirty="0">
                <a:ln/>
                <a:solidFill>
                  <a:schemeClr val="accent4"/>
                </a:solidFill>
                <a:effectLst/>
              </a:rPr>
              <a:t>EDA AND VISUALIZATION</a:t>
            </a:r>
          </a:p>
        </p:txBody>
      </p:sp>
      <p:pic>
        <p:nvPicPr>
          <p:cNvPr id="5" name="Picture 4" descr="Logo&#10;&#10;Description automatically generated">
            <a:extLst>
              <a:ext uri="{FF2B5EF4-FFF2-40B4-BE49-F238E27FC236}">
                <a16:creationId xmlns:a16="http://schemas.microsoft.com/office/drawing/2014/main" id="{AD1B176F-66D5-42AE-BDE0-0E69C6D91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964" y="4957874"/>
            <a:ext cx="4672828" cy="1869131"/>
          </a:xfrm>
          <a:prstGeom prst="rect">
            <a:avLst/>
          </a:prstGeom>
        </p:spPr>
      </p:pic>
    </p:spTree>
    <p:extLst>
      <p:ext uri="{BB962C8B-B14F-4D97-AF65-F5344CB8AC3E}">
        <p14:creationId xmlns:p14="http://schemas.microsoft.com/office/powerpoint/2010/main" val="3626821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7294305"/>
          </a:xfrm>
          <a:prstGeom prst="rect">
            <a:avLst/>
          </a:prstGeom>
          <a:noFill/>
        </p:spPr>
        <p:txBody>
          <a:bodyPr wrap="square" rtlCol="0">
            <a:spAutoFit/>
          </a:bodyPr>
          <a:lstStyle/>
          <a:p>
            <a:pPr algn="ctr"/>
            <a:r>
              <a:rPr lang="en-US" sz="3600" b="0" i="0" dirty="0">
                <a:solidFill>
                  <a:schemeClr val="accent4"/>
                </a:solidFill>
                <a:effectLst/>
                <a:latin typeface="Whitney"/>
              </a:rPr>
              <a:t>In this step, we wanted to further explore our data to see the correlations between our columns and to better understand the data we were dealing with.</a:t>
            </a:r>
          </a:p>
          <a:p>
            <a:pPr algn="ctr"/>
            <a:r>
              <a:rPr lang="en-US" sz="3600" b="0" i="0" dirty="0">
                <a:solidFill>
                  <a:schemeClr val="accent4"/>
                </a:solidFill>
                <a:effectLst/>
                <a:latin typeface="Whitney"/>
              </a:rPr>
              <a:t> We started by printing out the correlation matrix to see which columns we would like to focus on. </a:t>
            </a:r>
          </a:p>
          <a:p>
            <a:pPr algn="ctr"/>
            <a:r>
              <a:rPr lang="en-US" sz="3600" b="0" i="0" dirty="0">
                <a:solidFill>
                  <a:schemeClr val="accent4"/>
                </a:solidFill>
                <a:effectLst/>
                <a:latin typeface="Whitney"/>
              </a:rPr>
              <a:t>As we pointed out earlier in the data cleaning section, after getting the results from visualizing the columns and the correlation matrix, we have tried many different manipulations as stated in the data cleaning section. Sadly, none of them proved useful, and only worsened our model in the long run.</a:t>
            </a:r>
            <a:endParaRPr lang="en-US" sz="3600" dirty="0">
              <a:solidFill>
                <a:schemeClr val="accent4"/>
              </a:solidFill>
              <a:latin typeface="Whitney"/>
            </a:endParaRPr>
          </a:p>
          <a:p>
            <a:pPr algn="ctr"/>
            <a:r>
              <a:rPr lang="en-US" sz="3600" b="0" i="0" dirty="0">
                <a:solidFill>
                  <a:schemeClr val="accent4"/>
                </a:solidFill>
                <a:effectLst/>
                <a:latin typeface="Whitney"/>
              </a:rPr>
              <a:t> on our dataset which did not help. </a:t>
            </a:r>
          </a:p>
          <a:p>
            <a:pPr algn="ctr"/>
            <a:r>
              <a:rPr lang="en-US" sz="3600" b="0" i="0" dirty="0">
                <a:solidFill>
                  <a:schemeClr val="accent4"/>
                </a:solidFill>
                <a:effectLst/>
                <a:latin typeface="Whitney"/>
              </a:rPr>
              <a:t>Here is what we found:</a:t>
            </a:r>
          </a:p>
          <a:p>
            <a:pPr algn="ctr"/>
            <a:endParaRPr lang="en-US" sz="3600" dirty="0">
              <a:solidFill>
                <a:schemeClr val="accent4"/>
              </a:solidFill>
            </a:endParaRPr>
          </a:p>
        </p:txBody>
      </p:sp>
    </p:spTree>
    <p:extLst>
      <p:ext uri="{BB962C8B-B14F-4D97-AF65-F5344CB8AC3E}">
        <p14:creationId xmlns:p14="http://schemas.microsoft.com/office/powerpoint/2010/main" val="1087577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8A7E5-D7FE-435E-9F2E-3D22687192BE}"/>
              </a:ext>
            </a:extLst>
          </p:cNvPr>
          <p:cNvPicPr>
            <a:picLocks noChangeAspect="1"/>
          </p:cNvPicPr>
          <p:nvPr/>
        </p:nvPicPr>
        <p:blipFill>
          <a:blip r:embed="rId3"/>
          <a:stretch>
            <a:fillRect/>
          </a:stretch>
        </p:blipFill>
        <p:spPr>
          <a:xfrm>
            <a:off x="0" y="0"/>
            <a:ext cx="12192000" cy="6900672"/>
          </a:xfrm>
          <a:prstGeom prst="rect">
            <a:avLst/>
          </a:prstGeom>
        </p:spPr>
      </p:pic>
      <p:sp>
        <p:nvSpPr>
          <p:cNvPr id="8" name="Rectangle 7">
            <a:extLst>
              <a:ext uri="{FF2B5EF4-FFF2-40B4-BE49-F238E27FC236}">
                <a16:creationId xmlns:a16="http://schemas.microsoft.com/office/drawing/2014/main" id="{0F8AC08E-231F-47D8-AD75-AEB80EBD2064}"/>
              </a:ext>
            </a:extLst>
          </p:cNvPr>
          <p:cNvSpPr/>
          <p:nvPr/>
        </p:nvSpPr>
        <p:spPr>
          <a:xfrm>
            <a:off x="3602185" y="-153817"/>
            <a:ext cx="449995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Column Means</a:t>
            </a:r>
            <a:endParaRPr lang="en-US" sz="5400" b="1" cap="none" spc="0" dirty="0">
              <a:ln/>
              <a:solidFill>
                <a:schemeClr val="accent4"/>
              </a:solidFill>
              <a:effectLst/>
            </a:endParaRPr>
          </a:p>
        </p:txBody>
      </p:sp>
      <p:sp>
        <p:nvSpPr>
          <p:cNvPr id="11" name="TextBox 10">
            <a:extLst>
              <a:ext uri="{FF2B5EF4-FFF2-40B4-BE49-F238E27FC236}">
                <a16:creationId xmlns:a16="http://schemas.microsoft.com/office/drawing/2014/main" id="{5817A831-9FB8-4889-8BCD-2AF2FCE9645E}"/>
              </a:ext>
            </a:extLst>
          </p:cNvPr>
          <p:cNvSpPr txBox="1"/>
          <p:nvPr/>
        </p:nvSpPr>
        <p:spPr>
          <a:xfrm>
            <a:off x="213901" y="870424"/>
            <a:ext cx="2266967" cy="830997"/>
          </a:xfrm>
          <a:prstGeom prst="rect">
            <a:avLst/>
          </a:prstGeom>
          <a:noFill/>
        </p:spPr>
        <p:txBody>
          <a:bodyPr wrap="none" rtlCol="0">
            <a:spAutoFit/>
          </a:bodyPr>
          <a:lstStyle/>
          <a:p>
            <a:r>
              <a:rPr lang="en-US" sz="1600" b="1" i="1" dirty="0">
                <a:solidFill>
                  <a:schemeClr val="accent4"/>
                </a:solidFill>
              </a:rPr>
              <a:t>(Parentheses include</a:t>
            </a:r>
          </a:p>
          <a:p>
            <a:r>
              <a:rPr lang="en-US" sz="1600" b="1" i="1" dirty="0">
                <a:solidFill>
                  <a:schemeClr val="accent4"/>
                </a:solidFill>
              </a:rPr>
              <a:t> average time per game </a:t>
            </a:r>
          </a:p>
          <a:p>
            <a:r>
              <a:rPr lang="en-US" sz="1600" b="1" i="1" dirty="0">
                <a:solidFill>
                  <a:schemeClr val="accent4"/>
                </a:solidFill>
              </a:rPr>
              <a:t>for each rank)</a:t>
            </a:r>
          </a:p>
        </p:txBody>
      </p:sp>
    </p:spTree>
    <p:extLst>
      <p:ext uri="{BB962C8B-B14F-4D97-AF65-F5344CB8AC3E}">
        <p14:creationId xmlns:p14="http://schemas.microsoft.com/office/powerpoint/2010/main" val="2528317379"/>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0215-B6FD-4AC3-8411-3D0153AEEA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E5EF31-D076-407B-A501-965E9CC735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8D24A05-1BB6-4B4C-8E41-CAC366D53E49}"/>
              </a:ext>
            </a:extLst>
          </p:cNvPr>
          <p:cNvPicPr>
            <a:picLocks noChangeAspect="1"/>
          </p:cNvPicPr>
          <p:nvPr/>
        </p:nvPicPr>
        <p:blipFill>
          <a:blip r:embed="rId2"/>
          <a:stretch>
            <a:fillRect/>
          </a:stretch>
        </p:blipFill>
        <p:spPr>
          <a:xfrm>
            <a:off x="0" y="0"/>
            <a:ext cx="12192000" cy="6912590"/>
          </a:xfrm>
          <a:prstGeom prst="rect">
            <a:avLst/>
          </a:prstGeom>
        </p:spPr>
      </p:pic>
      <p:sp>
        <p:nvSpPr>
          <p:cNvPr id="6" name="Rectangle 5">
            <a:extLst>
              <a:ext uri="{FF2B5EF4-FFF2-40B4-BE49-F238E27FC236}">
                <a16:creationId xmlns:a16="http://schemas.microsoft.com/office/drawing/2014/main" id="{27418F13-835F-49D4-A9F0-218F06A853C4}"/>
              </a:ext>
            </a:extLst>
          </p:cNvPr>
          <p:cNvSpPr/>
          <p:nvPr/>
        </p:nvSpPr>
        <p:spPr>
          <a:xfrm>
            <a:off x="2708003" y="-96540"/>
            <a:ext cx="660206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Damage / Gold Means</a:t>
            </a:r>
          </a:p>
        </p:txBody>
      </p:sp>
    </p:spTree>
    <p:extLst>
      <p:ext uri="{BB962C8B-B14F-4D97-AF65-F5344CB8AC3E}">
        <p14:creationId xmlns:p14="http://schemas.microsoft.com/office/powerpoint/2010/main" val="3788072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2000" r="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17721-FF05-40BC-9414-6136BEF8250A}"/>
              </a:ext>
            </a:extLst>
          </p:cNvPr>
          <p:cNvSpPr/>
          <p:nvPr/>
        </p:nvSpPr>
        <p:spPr>
          <a:xfrm>
            <a:off x="188976" y="0"/>
            <a:ext cx="12131040"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chemeClr val="accent4"/>
                </a:solidFill>
                <a:effectLst/>
              </a:rPr>
              <a:t>Pearson correlation method to plot high correlated columns</a:t>
            </a:r>
          </a:p>
        </p:txBody>
      </p:sp>
    </p:spTree>
    <p:extLst>
      <p:ext uri="{BB962C8B-B14F-4D97-AF65-F5344CB8AC3E}">
        <p14:creationId xmlns:p14="http://schemas.microsoft.com/office/powerpoint/2010/main" val="244726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3" name="Rectangle 2">
            <a:extLst>
              <a:ext uri="{FF2B5EF4-FFF2-40B4-BE49-F238E27FC236}">
                <a16:creationId xmlns:a16="http://schemas.microsoft.com/office/drawing/2014/main" id="{A7500239-535D-4AB9-A01C-F76A41B6DD97}"/>
              </a:ext>
            </a:extLst>
          </p:cNvPr>
          <p:cNvSpPr/>
          <p:nvPr/>
        </p:nvSpPr>
        <p:spPr>
          <a:xfrm>
            <a:off x="1747379" y="1900126"/>
            <a:ext cx="8697239" cy="144655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cap="none" spc="0" dirty="0">
                <a:ln/>
                <a:solidFill>
                  <a:schemeClr val="accent4"/>
                </a:solidFill>
                <a:effectLst/>
              </a:rPr>
              <a:t>M</a:t>
            </a:r>
            <a:r>
              <a:rPr lang="en-US" sz="8800" dirty="0">
                <a:ln/>
                <a:solidFill>
                  <a:schemeClr val="accent4"/>
                </a:solidFill>
              </a:rPr>
              <a:t>achine Learning</a:t>
            </a:r>
            <a:endParaRPr lang="en-US" sz="8800" cap="none" spc="0" dirty="0">
              <a:ln/>
              <a:solidFill>
                <a:schemeClr val="accent4"/>
              </a:solidFill>
              <a:effectLst/>
            </a:endParaRPr>
          </a:p>
        </p:txBody>
      </p:sp>
      <p:pic>
        <p:nvPicPr>
          <p:cNvPr id="5" name="Picture 4" descr="Logo&#10;&#10;Description automatically generated">
            <a:extLst>
              <a:ext uri="{FF2B5EF4-FFF2-40B4-BE49-F238E27FC236}">
                <a16:creationId xmlns:a16="http://schemas.microsoft.com/office/drawing/2014/main" id="{AD1B176F-66D5-42AE-BDE0-0E69C6D91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964" y="4957874"/>
            <a:ext cx="4672828" cy="1869131"/>
          </a:xfrm>
          <a:prstGeom prst="rect">
            <a:avLst/>
          </a:prstGeom>
        </p:spPr>
      </p:pic>
    </p:spTree>
    <p:extLst>
      <p:ext uri="{BB962C8B-B14F-4D97-AF65-F5344CB8AC3E}">
        <p14:creationId xmlns:p14="http://schemas.microsoft.com/office/powerpoint/2010/main" val="3642463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7417415"/>
          </a:xfrm>
          <a:prstGeom prst="rect">
            <a:avLst/>
          </a:prstGeom>
          <a:noFill/>
        </p:spPr>
        <p:txBody>
          <a:bodyPr wrap="square" rtlCol="0">
            <a:spAutoFit/>
          </a:bodyPr>
          <a:lstStyle/>
          <a:p>
            <a:pPr algn="ctr"/>
            <a:r>
              <a:rPr lang="en-US" sz="2800" b="0" i="0" dirty="0">
                <a:solidFill>
                  <a:schemeClr val="accent4"/>
                </a:solidFill>
                <a:effectLst/>
                <a:latin typeface="Whitney"/>
              </a:rPr>
              <a:t>The main theme of this project is to predict a certain player’s rank, given his statistics.</a:t>
            </a:r>
          </a:p>
          <a:p>
            <a:pPr algn="ctr"/>
            <a:r>
              <a:rPr lang="en-US" sz="2800" dirty="0">
                <a:solidFill>
                  <a:schemeClr val="accent4"/>
                </a:solidFill>
                <a:latin typeface="Whitney"/>
              </a:rPr>
              <a:t>To do that we have collected our data, and trained a model using it.</a:t>
            </a:r>
          </a:p>
          <a:p>
            <a:pPr algn="ctr"/>
            <a:r>
              <a:rPr lang="en-US" sz="2800" dirty="0">
                <a:solidFill>
                  <a:schemeClr val="accent4"/>
                </a:solidFill>
                <a:latin typeface="Whitney"/>
              </a:rPr>
              <a:t>At the start, we had a really low accuracy score(around 20%).</a:t>
            </a:r>
          </a:p>
          <a:p>
            <a:pPr algn="ctr"/>
            <a:r>
              <a:rPr lang="en-US" sz="2800" dirty="0">
                <a:solidFill>
                  <a:schemeClr val="accent4"/>
                </a:solidFill>
                <a:latin typeface="Whitney"/>
              </a:rPr>
              <a:t>To fix that, we have tried various things which lead to a better result:</a:t>
            </a:r>
          </a:p>
          <a:p>
            <a:pPr marL="742950" indent="-742950" algn="ctr">
              <a:buAutoNum type="arabicPeriod"/>
            </a:pPr>
            <a:r>
              <a:rPr lang="en-US" sz="2800" dirty="0">
                <a:solidFill>
                  <a:schemeClr val="accent4"/>
                </a:solidFill>
                <a:latin typeface="Whitney"/>
              </a:rPr>
              <a:t>We trained our model with every machine learning algorithm that the </a:t>
            </a:r>
            <a:r>
              <a:rPr lang="en-US" sz="2800" dirty="0" err="1">
                <a:solidFill>
                  <a:schemeClr val="accent4"/>
                </a:solidFill>
                <a:latin typeface="Whitney"/>
              </a:rPr>
              <a:t>sklearn</a:t>
            </a:r>
            <a:r>
              <a:rPr lang="en-US" sz="2800" dirty="0">
                <a:solidFill>
                  <a:schemeClr val="accent4"/>
                </a:solidFill>
                <a:latin typeface="Whitney"/>
              </a:rPr>
              <a:t> module had to offer that matched our needs and compared between them:</a:t>
            </a:r>
          </a:p>
          <a:p>
            <a:pPr marL="742950" indent="-742950" algn="ctr">
              <a:buAutoNum type="arabicPeriod"/>
            </a:pPr>
            <a:endParaRPr lang="en-US" sz="2800" dirty="0">
              <a:solidFill>
                <a:schemeClr val="accent4"/>
              </a:solidFill>
              <a:latin typeface="Whitney"/>
            </a:endParaRPr>
          </a:p>
          <a:p>
            <a:pPr algn="ctr"/>
            <a:r>
              <a:rPr lang="en-US" sz="2800" dirty="0">
                <a:solidFill>
                  <a:schemeClr val="accent4"/>
                </a:solidFill>
                <a:latin typeface="Whitney"/>
              </a:rPr>
              <a:t>Naive Bayes: Lead to the worst results: </a:t>
            </a:r>
            <a:r>
              <a:rPr lang="en-US" sz="2800" u="sng" dirty="0">
                <a:solidFill>
                  <a:schemeClr val="accent4"/>
                </a:solidFill>
                <a:latin typeface="Whitney"/>
              </a:rPr>
              <a:t>f1</a:t>
            </a:r>
            <a:r>
              <a:rPr lang="en-US" sz="2800" dirty="0">
                <a:solidFill>
                  <a:schemeClr val="accent4"/>
                </a:solidFill>
                <a:latin typeface="Whitney"/>
              </a:rPr>
              <a:t> - 0.37, </a:t>
            </a:r>
            <a:r>
              <a:rPr lang="en-US" sz="2800" u="sng" dirty="0">
                <a:solidFill>
                  <a:schemeClr val="accent4"/>
                </a:solidFill>
                <a:latin typeface="Whitney"/>
              </a:rPr>
              <a:t>acc</a:t>
            </a:r>
            <a:r>
              <a:rPr lang="en-US" sz="2800" dirty="0">
                <a:solidFill>
                  <a:schemeClr val="accent4"/>
                </a:solidFill>
                <a:latin typeface="Whitney"/>
              </a:rPr>
              <a:t> - 0.4</a:t>
            </a:r>
          </a:p>
          <a:p>
            <a:pPr algn="ctr"/>
            <a:endParaRPr lang="en-US" sz="2800" dirty="0">
              <a:solidFill>
                <a:schemeClr val="accent4"/>
              </a:solidFill>
              <a:latin typeface="Whitney"/>
            </a:endParaRPr>
          </a:p>
          <a:p>
            <a:pPr algn="ctr"/>
            <a:r>
              <a:rPr lang="en-US" sz="2800" dirty="0">
                <a:solidFill>
                  <a:schemeClr val="accent4"/>
                </a:solidFill>
                <a:latin typeface="Whitney"/>
              </a:rPr>
              <a:t>KNN: We used </a:t>
            </a:r>
            <a:r>
              <a:rPr lang="en-US" sz="2800" dirty="0" err="1">
                <a:solidFill>
                  <a:schemeClr val="accent4"/>
                </a:solidFill>
                <a:latin typeface="Whitney"/>
              </a:rPr>
              <a:t>GridSearchCV</a:t>
            </a:r>
            <a:r>
              <a:rPr lang="en-US" sz="2800" dirty="0">
                <a:solidFill>
                  <a:schemeClr val="accent4"/>
                </a:solidFill>
                <a:latin typeface="Whitney"/>
              </a:rPr>
              <a:t> to find the best K neighbors for the model, which was 19, which lead to the following results: </a:t>
            </a:r>
            <a:r>
              <a:rPr lang="en-US" sz="2800" u="sng" dirty="0">
                <a:solidFill>
                  <a:schemeClr val="accent4"/>
                </a:solidFill>
                <a:latin typeface="Whitney"/>
              </a:rPr>
              <a:t>f1</a:t>
            </a:r>
            <a:r>
              <a:rPr lang="en-US" sz="2800" dirty="0">
                <a:solidFill>
                  <a:schemeClr val="accent4"/>
                </a:solidFill>
                <a:latin typeface="Whitney"/>
              </a:rPr>
              <a:t> – 0.397, </a:t>
            </a:r>
            <a:r>
              <a:rPr lang="en-US" sz="2800" u="sng" dirty="0">
                <a:solidFill>
                  <a:schemeClr val="accent4"/>
                </a:solidFill>
                <a:latin typeface="Whitney"/>
              </a:rPr>
              <a:t>acc</a:t>
            </a:r>
            <a:r>
              <a:rPr lang="en-US" sz="2800" dirty="0">
                <a:solidFill>
                  <a:schemeClr val="accent4"/>
                </a:solidFill>
                <a:latin typeface="Whitney"/>
              </a:rPr>
              <a:t> - 0.425</a:t>
            </a:r>
          </a:p>
          <a:p>
            <a:pPr algn="ctr"/>
            <a:endParaRPr lang="en-US" sz="2800" dirty="0">
              <a:solidFill>
                <a:schemeClr val="accent4"/>
              </a:solidFill>
              <a:latin typeface="Whitney"/>
            </a:endParaRPr>
          </a:p>
          <a:p>
            <a:pPr algn="ctr"/>
            <a:r>
              <a:rPr lang="en-US" sz="2800" dirty="0">
                <a:solidFill>
                  <a:schemeClr val="accent4"/>
                </a:solidFill>
                <a:latin typeface="Whitney"/>
              </a:rPr>
              <a:t>Decision Tree: We used </a:t>
            </a:r>
            <a:r>
              <a:rPr lang="en-US" sz="2800" dirty="0" err="1">
                <a:solidFill>
                  <a:schemeClr val="accent4"/>
                </a:solidFill>
                <a:latin typeface="Whitney"/>
              </a:rPr>
              <a:t>GridSearchCV</a:t>
            </a:r>
            <a:r>
              <a:rPr lang="en-US" sz="2800" dirty="0">
                <a:solidFill>
                  <a:schemeClr val="accent4"/>
                </a:solidFill>
                <a:latin typeface="Whitney"/>
              </a:rPr>
              <a:t> to find the best max depth and min sample split which were: 8, 13 respectively, which lead to the following results: </a:t>
            </a:r>
            <a:r>
              <a:rPr lang="en-US" sz="2800" u="sng" dirty="0">
                <a:solidFill>
                  <a:schemeClr val="accent4"/>
                </a:solidFill>
                <a:latin typeface="Whitney"/>
              </a:rPr>
              <a:t>f1</a:t>
            </a:r>
            <a:r>
              <a:rPr lang="en-US" sz="2800" dirty="0">
                <a:solidFill>
                  <a:schemeClr val="accent4"/>
                </a:solidFill>
                <a:latin typeface="Whitney"/>
              </a:rPr>
              <a:t> - 0.423, </a:t>
            </a:r>
            <a:r>
              <a:rPr lang="en-US" sz="2800" u="sng" dirty="0">
                <a:solidFill>
                  <a:schemeClr val="accent4"/>
                </a:solidFill>
                <a:latin typeface="Whitney"/>
              </a:rPr>
              <a:t>acc</a:t>
            </a:r>
            <a:r>
              <a:rPr lang="en-US" sz="2800" dirty="0">
                <a:solidFill>
                  <a:schemeClr val="accent4"/>
                </a:solidFill>
                <a:latin typeface="Whitney"/>
              </a:rPr>
              <a:t> - 0.433</a:t>
            </a:r>
          </a:p>
          <a:p>
            <a:pPr algn="ctr"/>
            <a:endParaRPr lang="en-US" sz="2800" dirty="0">
              <a:solidFill>
                <a:schemeClr val="accent4"/>
              </a:solidFill>
              <a:latin typeface="Whitney"/>
            </a:endParaRPr>
          </a:p>
        </p:txBody>
      </p:sp>
    </p:spTree>
    <p:extLst>
      <p:ext uri="{BB962C8B-B14F-4D97-AF65-F5344CB8AC3E}">
        <p14:creationId xmlns:p14="http://schemas.microsoft.com/office/powerpoint/2010/main" val="233631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6986528"/>
          </a:xfrm>
          <a:prstGeom prst="rect">
            <a:avLst/>
          </a:prstGeom>
          <a:noFill/>
        </p:spPr>
        <p:txBody>
          <a:bodyPr wrap="square" rtlCol="0">
            <a:spAutoFit/>
          </a:bodyPr>
          <a:lstStyle/>
          <a:p>
            <a:pPr algn="ctr"/>
            <a:r>
              <a:rPr lang="en-US" sz="2800" dirty="0">
                <a:solidFill>
                  <a:schemeClr val="accent4"/>
                </a:solidFill>
                <a:latin typeface="Whitney"/>
              </a:rPr>
              <a:t>Random Forest: We used </a:t>
            </a:r>
            <a:r>
              <a:rPr lang="en-US" sz="2800" dirty="0" err="1">
                <a:solidFill>
                  <a:schemeClr val="accent4"/>
                </a:solidFill>
                <a:latin typeface="Whitney"/>
              </a:rPr>
              <a:t>GridSearchCV</a:t>
            </a:r>
            <a:r>
              <a:rPr lang="en-US" sz="2800" dirty="0">
                <a:solidFill>
                  <a:schemeClr val="accent4"/>
                </a:solidFill>
                <a:latin typeface="Whitney"/>
              </a:rPr>
              <a:t> to find the best K neighbors which was 13 and lead to the following results: </a:t>
            </a:r>
            <a:r>
              <a:rPr lang="en-US" sz="2800" u="sng" dirty="0">
                <a:solidFill>
                  <a:schemeClr val="accent4"/>
                </a:solidFill>
                <a:latin typeface="Whitney"/>
              </a:rPr>
              <a:t>f1</a:t>
            </a:r>
            <a:r>
              <a:rPr lang="en-US" sz="2800" dirty="0">
                <a:solidFill>
                  <a:schemeClr val="accent4"/>
                </a:solidFill>
                <a:latin typeface="Whitney"/>
              </a:rPr>
              <a:t> – 0.438, </a:t>
            </a:r>
            <a:r>
              <a:rPr lang="en-US" sz="2800" u="sng" dirty="0">
                <a:solidFill>
                  <a:schemeClr val="accent4"/>
                </a:solidFill>
                <a:latin typeface="Whitney"/>
              </a:rPr>
              <a:t>acc</a:t>
            </a:r>
            <a:r>
              <a:rPr lang="en-US" sz="2800" dirty="0">
                <a:solidFill>
                  <a:schemeClr val="accent4"/>
                </a:solidFill>
                <a:latin typeface="Whitney"/>
              </a:rPr>
              <a:t> - 0.45.</a:t>
            </a:r>
          </a:p>
          <a:p>
            <a:pPr algn="ctr"/>
            <a:endParaRPr lang="en-US" sz="2800" dirty="0">
              <a:solidFill>
                <a:schemeClr val="accent4"/>
              </a:solidFill>
              <a:latin typeface="Whitney"/>
            </a:endParaRPr>
          </a:p>
          <a:p>
            <a:pPr algn="ctr"/>
            <a:r>
              <a:rPr lang="en-US" sz="2800" dirty="0">
                <a:solidFill>
                  <a:schemeClr val="accent4"/>
                </a:solidFill>
                <a:latin typeface="Whitney"/>
              </a:rPr>
              <a:t>Support Vector Classifier: lead to the results: </a:t>
            </a:r>
            <a:r>
              <a:rPr lang="en-US" sz="2800" u="sng" dirty="0">
                <a:solidFill>
                  <a:schemeClr val="accent4"/>
                </a:solidFill>
                <a:latin typeface="Whitney"/>
              </a:rPr>
              <a:t>f1</a:t>
            </a:r>
            <a:r>
              <a:rPr lang="en-US" sz="2800" dirty="0">
                <a:solidFill>
                  <a:schemeClr val="accent4"/>
                </a:solidFill>
                <a:latin typeface="Whitney"/>
              </a:rPr>
              <a:t> - 0.457, </a:t>
            </a:r>
            <a:r>
              <a:rPr lang="en-US" sz="2800" u="sng" dirty="0">
                <a:solidFill>
                  <a:schemeClr val="accent4"/>
                </a:solidFill>
                <a:latin typeface="Whitney"/>
              </a:rPr>
              <a:t>acc</a:t>
            </a:r>
            <a:r>
              <a:rPr lang="en-US" sz="2800" dirty="0">
                <a:solidFill>
                  <a:schemeClr val="accent4"/>
                </a:solidFill>
                <a:latin typeface="Whitney"/>
              </a:rPr>
              <a:t> - 0.496.</a:t>
            </a:r>
          </a:p>
          <a:p>
            <a:pPr algn="ctr"/>
            <a:endParaRPr lang="en-US" sz="2800" dirty="0">
              <a:solidFill>
                <a:schemeClr val="accent4"/>
              </a:solidFill>
              <a:latin typeface="Whitney"/>
            </a:endParaRPr>
          </a:p>
          <a:p>
            <a:pPr algn="ctr"/>
            <a:r>
              <a:rPr lang="en-US" sz="2800" dirty="0">
                <a:solidFill>
                  <a:schemeClr val="accent4"/>
                </a:solidFill>
                <a:latin typeface="Whitney"/>
              </a:rPr>
              <a:t>Neural Networks: This was by far the best algorithm to train our model with (we also used it to train our chosen model that we use to predict a player’s rank).</a:t>
            </a:r>
          </a:p>
          <a:p>
            <a:pPr algn="ctr"/>
            <a:r>
              <a:rPr lang="en-US" sz="2800" dirty="0">
                <a:solidFill>
                  <a:schemeClr val="accent4"/>
                </a:solidFill>
                <a:latin typeface="Whitney"/>
              </a:rPr>
              <a:t>It lead to the following results: </a:t>
            </a:r>
            <a:r>
              <a:rPr lang="en-US" sz="2800" u="sng" dirty="0">
                <a:solidFill>
                  <a:schemeClr val="accent4"/>
                </a:solidFill>
                <a:latin typeface="Whitney"/>
              </a:rPr>
              <a:t>f1</a:t>
            </a:r>
            <a:r>
              <a:rPr lang="en-US" sz="2800" dirty="0">
                <a:solidFill>
                  <a:schemeClr val="accent4"/>
                </a:solidFill>
                <a:latin typeface="Whitney"/>
              </a:rPr>
              <a:t> – 0.497, </a:t>
            </a:r>
            <a:r>
              <a:rPr lang="en-US" sz="2800" u="sng" dirty="0">
                <a:solidFill>
                  <a:schemeClr val="accent4"/>
                </a:solidFill>
                <a:latin typeface="Whitney"/>
              </a:rPr>
              <a:t>acc</a:t>
            </a:r>
            <a:r>
              <a:rPr lang="en-US" sz="2800" dirty="0">
                <a:solidFill>
                  <a:schemeClr val="accent4"/>
                </a:solidFill>
                <a:latin typeface="Whitney"/>
              </a:rPr>
              <a:t> – 0.514.</a:t>
            </a:r>
          </a:p>
          <a:p>
            <a:pPr algn="ctr"/>
            <a:endParaRPr lang="en-US" sz="2800" dirty="0">
              <a:solidFill>
                <a:schemeClr val="accent4"/>
              </a:solidFill>
              <a:latin typeface="Whitney"/>
            </a:endParaRPr>
          </a:p>
          <a:p>
            <a:pPr algn="ctr"/>
            <a:r>
              <a:rPr lang="en-US" sz="2800" dirty="0">
                <a:solidFill>
                  <a:schemeClr val="accent4"/>
                </a:solidFill>
                <a:latin typeface="Whitney"/>
              </a:rPr>
              <a:t>2. As we said in previous chapters – we combined the top 3 ranks into a single rank and did the same thing to the 2 bottom ranks.</a:t>
            </a:r>
          </a:p>
          <a:p>
            <a:pPr algn="ctr"/>
            <a:endParaRPr lang="en-US" sz="2800" dirty="0">
              <a:solidFill>
                <a:schemeClr val="accent4"/>
              </a:solidFill>
              <a:latin typeface="Whitney"/>
            </a:endParaRPr>
          </a:p>
          <a:p>
            <a:pPr algn="ctr"/>
            <a:r>
              <a:rPr lang="en-US" sz="2800" b="0" i="0" dirty="0">
                <a:solidFill>
                  <a:schemeClr val="accent4"/>
                </a:solidFill>
                <a:effectLst/>
                <a:latin typeface="Whitney"/>
              </a:rPr>
              <a:t>3. We realized we have been overfitting our model over the gold and platinum ranks, as we had much more data on them than the other ranks did, So we got rid of many of them using the IQR detection method.</a:t>
            </a:r>
          </a:p>
          <a:p>
            <a:pPr algn="ctr"/>
            <a:endParaRPr lang="en-US" sz="2800" dirty="0">
              <a:solidFill>
                <a:schemeClr val="accent4"/>
              </a:solidFill>
              <a:latin typeface="Whitney"/>
            </a:endParaRPr>
          </a:p>
        </p:txBody>
      </p:sp>
    </p:spTree>
    <p:extLst>
      <p:ext uri="{BB962C8B-B14F-4D97-AF65-F5344CB8AC3E}">
        <p14:creationId xmlns:p14="http://schemas.microsoft.com/office/powerpoint/2010/main" val="1193533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5632311"/>
          </a:xfrm>
          <a:prstGeom prst="rect">
            <a:avLst/>
          </a:prstGeom>
          <a:noFill/>
        </p:spPr>
        <p:txBody>
          <a:bodyPr wrap="square" rtlCol="0">
            <a:spAutoFit/>
          </a:bodyPr>
          <a:lstStyle/>
          <a:p>
            <a:pPr algn="ctr"/>
            <a:r>
              <a:rPr lang="en-US" sz="3600" dirty="0">
                <a:solidFill>
                  <a:schemeClr val="accent4"/>
                </a:solidFill>
                <a:latin typeface="Whitney"/>
              </a:rPr>
              <a:t>4. We also realized that the “KDA” column was hurting our model quite a lot, so we decided to get rid of it too.</a:t>
            </a:r>
          </a:p>
          <a:p>
            <a:pPr algn="ctr"/>
            <a:endParaRPr lang="en-US" sz="3600" dirty="0">
              <a:solidFill>
                <a:schemeClr val="accent4"/>
              </a:solidFill>
              <a:latin typeface="Whitney"/>
            </a:endParaRPr>
          </a:p>
          <a:p>
            <a:pPr algn="ctr"/>
            <a:r>
              <a:rPr lang="en-US" sz="3600" dirty="0">
                <a:solidFill>
                  <a:schemeClr val="accent4"/>
                </a:solidFill>
                <a:latin typeface="Whitney"/>
              </a:rPr>
              <a:t>After those steps, we managed to improve our model from the disappointing 20% to a less disappointing 51.4% accuracy, which is acceptable by us considering guessing a player’s rank based on purely statistics, can be very tricky as the game is not only about statistics but also raw player skill, making it hard for even us humans to predict.</a:t>
            </a:r>
            <a:endParaRPr lang="en-US" sz="3600" b="0" i="0" dirty="0">
              <a:solidFill>
                <a:schemeClr val="accent4"/>
              </a:solidFill>
              <a:effectLst/>
              <a:latin typeface="Whitney"/>
            </a:endParaRPr>
          </a:p>
          <a:p>
            <a:pPr algn="ctr"/>
            <a:endParaRPr lang="en-US" sz="3600" dirty="0">
              <a:solidFill>
                <a:schemeClr val="accent4"/>
              </a:solidFill>
            </a:endParaRPr>
          </a:p>
        </p:txBody>
      </p:sp>
    </p:spTree>
    <p:extLst>
      <p:ext uri="{BB962C8B-B14F-4D97-AF65-F5344CB8AC3E}">
        <p14:creationId xmlns:p14="http://schemas.microsoft.com/office/powerpoint/2010/main" val="1623230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9" y="467037"/>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3" name="Rectangle 2">
            <a:extLst>
              <a:ext uri="{FF2B5EF4-FFF2-40B4-BE49-F238E27FC236}">
                <a16:creationId xmlns:a16="http://schemas.microsoft.com/office/drawing/2014/main" id="{7732572A-05BB-4F1E-844B-9680741231F7}"/>
              </a:ext>
            </a:extLst>
          </p:cNvPr>
          <p:cNvSpPr/>
          <p:nvPr/>
        </p:nvSpPr>
        <p:spPr>
          <a:xfrm>
            <a:off x="1208854" y="1733495"/>
            <a:ext cx="9902967" cy="258532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“All part of a plan I just made up”</a:t>
            </a:r>
          </a:p>
          <a:p>
            <a:pPr algn="ctr"/>
            <a:r>
              <a:rPr lang="en-US" sz="5400" b="1" dirty="0">
                <a:ln/>
                <a:solidFill>
                  <a:schemeClr val="accent4"/>
                </a:solidFill>
              </a:rPr>
              <a:t>-Jinx</a:t>
            </a:r>
            <a:endParaRPr lang="en-US" sz="5400" b="1" cap="none" spc="0" dirty="0">
              <a:ln/>
              <a:solidFill>
                <a:schemeClr val="accent4"/>
              </a:solidFill>
              <a:effectLst/>
            </a:endParaRPr>
          </a:p>
          <a:p>
            <a:pPr algn="ctr"/>
            <a:r>
              <a:rPr lang="en-US" sz="5400" b="1" dirty="0">
                <a:ln/>
                <a:solidFill>
                  <a:schemeClr val="accent4"/>
                </a:solidFill>
              </a:rPr>
              <a:t>Or &amp; </a:t>
            </a:r>
            <a:r>
              <a:rPr lang="en-US" sz="5400" b="1" dirty="0" err="1">
                <a:ln/>
                <a:solidFill>
                  <a:schemeClr val="accent4"/>
                </a:solidFill>
              </a:rPr>
              <a:t>Yarin</a:t>
            </a:r>
            <a:endParaRPr lang="en-US" sz="5400" b="1" cap="none" spc="0" dirty="0">
              <a:ln/>
              <a:solidFill>
                <a:schemeClr val="accent4"/>
              </a:solidFill>
              <a:effectLst/>
            </a:endParaRPr>
          </a:p>
        </p:txBody>
      </p:sp>
      <p:pic>
        <p:nvPicPr>
          <p:cNvPr id="5" name="Picture 4" descr="Logo&#10;&#10;Description automatically generated">
            <a:extLst>
              <a:ext uri="{FF2B5EF4-FFF2-40B4-BE49-F238E27FC236}">
                <a16:creationId xmlns:a16="http://schemas.microsoft.com/office/drawing/2014/main" id="{2D30E867-E246-4E08-A965-8D07F5DE5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660" y="4933490"/>
            <a:ext cx="4672828" cy="1869131"/>
          </a:xfrm>
          <a:prstGeom prst="rect">
            <a:avLst/>
          </a:prstGeom>
        </p:spPr>
      </p:pic>
    </p:spTree>
    <p:extLst>
      <p:ext uri="{BB962C8B-B14F-4D97-AF65-F5344CB8AC3E}">
        <p14:creationId xmlns:p14="http://schemas.microsoft.com/office/powerpoint/2010/main" val="2809998472"/>
      </p:ext>
    </p:extLst>
  </p:cSld>
  <p:clrMapOvr>
    <a:masterClrMapping/>
  </p:clrMapOvr>
  <mc:AlternateContent xmlns:mc="http://schemas.openxmlformats.org/markup-compatibility/2006">
    <mc:Choice xmlns:p14="http://schemas.microsoft.com/office/powerpoint/2010/main" Requires="p14">
      <p:transition spd="slow" p14:dur="2000" advTm="3493"/>
    </mc:Choice>
    <mc:Fallback>
      <p:transition spd="slow" advTm="349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449353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effectLst>
                  <a:outerShdw blurRad="38100" dist="38100" dir="2700000" algn="tl">
                    <a:srgbClr val="000000">
                      <a:alpha val="43137"/>
                    </a:srgbClr>
                  </a:outerShdw>
                </a:effectLst>
              </a:rPr>
              <a:t>Project Question:</a:t>
            </a:r>
          </a:p>
          <a:p>
            <a:pPr algn="ctr"/>
            <a:r>
              <a:rPr lang="en-US" sz="4400" b="1" cap="none" spc="0" dirty="0">
                <a:ln/>
                <a:solidFill>
                  <a:schemeClr val="accent4"/>
                </a:solidFill>
                <a:effectLst>
                  <a:outerShdw blurRad="38100" dist="38100" dir="2700000" algn="tl">
                    <a:srgbClr val="000000">
                      <a:alpha val="43137"/>
                    </a:srgbClr>
                  </a:outerShdw>
                </a:effectLst>
              </a:rPr>
              <a:t>Given player statistics, Can we anticipate his rank?</a:t>
            </a:r>
          </a:p>
          <a:p>
            <a:pPr algn="ctr"/>
            <a:endParaRPr lang="en-US" sz="4400" b="1" dirty="0">
              <a:ln/>
              <a:solidFill>
                <a:schemeClr val="accent4"/>
              </a:solidFill>
              <a:effectLst>
                <a:outerShdw blurRad="38100" dist="38100" dir="2700000" algn="tl">
                  <a:srgbClr val="000000">
                    <a:alpha val="43137"/>
                  </a:srgbClr>
                </a:outerShdw>
              </a:effectLst>
            </a:endParaRPr>
          </a:p>
          <a:p>
            <a:pPr algn="ctr"/>
            <a:r>
              <a:rPr lang="en-US" sz="4400" b="1" cap="none" spc="0" dirty="0">
                <a:ln/>
                <a:solidFill>
                  <a:schemeClr val="accent3">
                    <a:lumMod val="40000"/>
                    <a:lumOff val="60000"/>
                  </a:schemeClr>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GitHub</a:t>
            </a:r>
            <a:endParaRPr lang="en-US" sz="4400" b="1" cap="none" spc="0" dirty="0">
              <a:ln/>
              <a:solidFill>
                <a:schemeClr val="accent3">
                  <a:lumMod val="40000"/>
                  <a:lumOff val="60000"/>
                </a:schemeClr>
              </a:solidFill>
              <a:effectLst>
                <a:outerShdw blurRad="38100" dist="38100" dir="2700000" algn="tl">
                  <a:srgbClr val="000000">
                    <a:alpha val="43137"/>
                  </a:srgbClr>
                </a:outerShdw>
              </a:effectLst>
            </a:endParaRPr>
          </a:p>
          <a:p>
            <a:pPr algn="ctr"/>
            <a:endParaRPr lang="en-US" sz="4400" b="1" cap="none" spc="0" dirty="0">
              <a:ln/>
              <a:solidFill>
                <a:schemeClr val="accent4"/>
              </a:solidFill>
              <a:effectLst>
                <a:outerShdw blurRad="38100" dist="38100" dir="2700000" algn="tl">
                  <a:srgbClr val="000000">
                    <a:alpha val="43137"/>
                  </a:srgbClr>
                </a:outerShdw>
              </a:effectLst>
            </a:endParaRPr>
          </a:p>
          <a:p>
            <a:pPr algn="ctr"/>
            <a:r>
              <a:rPr lang="en-US" sz="4400" b="1" dirty="0">
                <a:ln/>
                <a:solidFill>
                  <a:schemeClr val="accent4"/>
                </a:solidFill>
                <a:effectLst>
                  <a:outerShdw blurRad="38100" dist="38100" dir="2700000" algn="tl">
                    <a:srgbClr val="000000">
                      <a:alpha val="43137"/>
                    </a:srgbClr>
                  </a:outerShdw>
                </a:effectLst>
              </a:rPr>
              <a:t>By: </a:t>
            </a:r>
            <a:r>
              <a:rPr lang="en-US" sz="4400" b="1" dirty="0" err="1">
                <a:ln/>
                <a:solidFill>
                  <a:schemeClr val="accent4"/>
                </a:solidFill>
                <a:effectLst>
                  <a:outerShdw blurRad="38100" dist="38100" dir="2700000" algn="tl">
                    <a:srgbClr val="000000">
                      <a:alpha val="43137"/>
                    </a:srgbClr>
                  </a:outerShdw>
                </a:effectLst>
              </a:rPr>
              <a:t>Yarin</a:t>
            </a:r>
            <a:r>
              <a:rPr lang="en-US" sz="4400" b="1" dirty="0">
                <a:ln/>
                <a:solidFill>
                  <a:schemeClr val="accent4"/>
                </a:solidFill>
                <a:effectLst>
                  <a:outerShdw blurRad="38100" dist="38100" dir="2700000" algn="tl">
                    <a:srgbClr val="000000">
                      <a:alpha val="43137"/>
                    </a:srgbClr>
                  </a:outerShdw>
                </a:effectLst>
              </a:rPr>
              <a:t> </a:t>
            </a:r>
            <a:r>
              <a:rPr lang="en-US" sz="4400" b="1" dirty="0" err="1">
                <a:ln/>
                <a:solidFill>
                  <a:schemeClr val="accent4"/>
                </a:solidFill>
                <a:effectLst>
                  <a:outerShdw blurRad="38100" dist="38100" dir="2700000" algn="tl">
                    <a:srgbClr val="000000">
                      <a:alpha val="43137"/>
                    </a:srgbClr>
                  </a:outerShdw>
                </a:effectLst>
              </a:rPr>
              <a:t>Shelek</a:t>
            </a:r>
            <a:r>
              <a:rPr lang="en-US" sz="4400" b="1" dirty="0">
                <a:ln/>
                <a:solidFill>
                  <a:schemeClr val="accent4"/>
                </a:solidFill>
                <a:effectLst>
                  <a:outerShdw blurRad="38100" dist="38100" dir="2700000" algn="tl">
                    <a:srgbClr val="000000">
                      <a:alpha val="43137"/>
                    </a:srgbClr>
                  </a:outerShdw>
                </a:effectLst>
              </a:rPr>
              <a:t> &amp; Or </a:t>
            </a:r>
            <a:r>
              <a:rPr lang="en-US" sz="4400" b="1" dirty="0" err="1">
                <a:ln/>
                <a:solidFill>
                  <a:schemeClr val="accent4"/>
                </a:solidFill>
                <a:effectLst>
                  <a:outerShdw blurRad="38100" dist="38100" dir="2700000" algn="tl">
                    <a:srgbClr val="000000">
                      <a:alpha val="43137"/>
                    </a:srgbClr>
                  </a:outerShdw>
                </a:effectLst>
              </a:rPr>
              <a:t>Sharvit</a:t>
            </a:r>
            <a:endParaRPr lang="en-US" sz="4400" b="1" dirty="0">
              <a:ln/>
              <a:solidFill>
                <a:schemeClr val="accent4"/>
              </a:solidFill>
              <a:effectLst>
                <a:outerShdw blurRad="38100" dist="38100" dir="2700000" algn="tl">
                  <a:srgbClr val="000000">
                    <a:alpha val="43137"/>
                  </a:srgbClr>
                </a:outerShdw>
              </a:effectLst>
            </a:endParaRPr>
          </a:p>
        </p:txBody>
      </p:sp>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spTree>
    <p:extLst>
      <p:ext uri="{BB962C8B-B14F-4D97-AF65-F5344CB8AC3E}">
        <p14:creationId xmlns:p14="http://schemas.microsoft.com/office/powerpoint/2010/main" val="209969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33085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a:p>
            <a:pPr algn="ctr"/>
            <a:r>
              <a:rPr lang="en-US" sz="8800" b="0" i="0" dirty="0">
                <a:solidFill>
                  <a:schemeClr val="accent4"/>
                </a:solidFill>
                <a:effectLst/>
                <a:latin typeface="Whitney"/>
              </a:rPr>
              <a:t>Data Crawling</a:t>
            </a:r>
            <a:endParaRPr lang="en-US" sz="8800" b="1" dirty="0">
              <a:ln/>
              <a:solidFill>
                <a:schemeClr val="accent4"/>
              </a:solidFill>
              <a:effectLst>
                <a:outerShdw blurRad="38100" dist="38100" dir="2700000" algn="tl">
                  <a:srgbClr val="000000">
                    <a:alpha val="43137"/>
                  </a:srgbClr>
                </a:outerShdw>
              </a:effectLst>
            </a:endParaRPr>
          </a:p>
        </p:txBody>
      </p:sp>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spTree>
    <p:extLst>
      <p:ext uri="{BB962C8B-B14F-4D97-AF65-F5344CB8AC3E}">
        <p14:creationId xmlns:p14="http://schemas.microsoft.com/office/powerpoint/2010/main" val="520404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563231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solidFill>
                  <a:schemeClr val="accent4"/>
                </a:solidFill>
              </a:rPr>
              <a:t>In this project, we decided to crawl </a:t>
            </a:r>
            <a:r>
              <a:rPr lang="en-US" sz="2400" b="1" dirty="0">
                <a:solidFill>
                  <a:schemeClr val="accent4"/>
                </a:solidFill>
                <a:hlinkClick r:id="rId3">
                  <a:extLst>
                    <a:ext uri="{A12FA001-AC4F-418D-AE19-62706E023703}">
                      <ahyp:hlinkClr xmlns:ahyp="http://schemas.microsoft.com/office/drawing/2018/hyperlinkcolor" val="tx"/>
                    </a:ext>
                  </a:extLst>
                </a:hlinkClick>
              </a:rPr>
              <a:t>U.gg</a:t>
            </a:r>
            <a:r>
              <a:rPr lang="en-US" sz="2400" b="1" dirty="0">
                <a:solidFill>
                  <a:schemeClr val="accent4"/>
                </a:solidFill>
              </a:rPr>
              <a:t>, which is a site that has many statistics about the game "League of Legends", and in particular, </a:t>
            </a:r>
            <a:br>
              <a:rPr lang="en-US" sz="2400" b="1" dirty="0">
                <a:solidFill>
                  <a:schemeClr val="accent4"/>
                </a:solidFill>
              </a:rPr>
            </a:br>
            <a:r>
              <a:rPr lang="en-US" sz="2400" b="1" dirty="0">
                <a:solidFill>
                  <a:schemeClr val="accent4"/>
                </a:solidFill>
              </a:rPr>
              <a:t>it has data for each ranked player in the server (we chose </a:t>
            </a:r>
            <a:r>
              <a:rPr lang="en-US" sz="2400" b="1" dirty="0" err="1">
                <a:solidFill>
                  <a:schemeClr val="accent4"/>
                </a:solidFill>
              </a:rPr>
              <a:t>euw</a:t>
            </a:r>
            <a:r>
              <a:rPr lang="en-US" sz="2400" b="1" dirty="0">
                <a:solidFill>
                  <a:schemeClr val="accent4"/>
                </a:solidFill>
              </a:rPr>
              <a:t> as our data resource).</a:t>
            </a:r>
            <a:br>
              <a:rPr lang="en-US" sz="2400" b="1" dirty="0">
                <a:solidFill>
                  <a:schemeClr val="accent4"/>
                </a:solidFill>
              </a:rPr>
            </a:br>
            <a:r>
              <a:rPr lang="en-US" sz="2400" b="1" dirty="0">
                <a:solidFill>
                  <a:schemeClr val="accent4"/>
                </a:solidFill>
              </a:rPr>
              <a:t>In order to get the data, we crawled their website, as they serve no API. </a:t>
            </a:r>
            <a:br>
              <a:rPr lang="en-US" sz="2400" b="1" dirty="0">
                <a:solidFill>
                  <a:schemeClr val="accent4"/>
                </a:solidFill>
              </a:rPr>
            </a:br>
            <a:r>
              <a:rPr lang="en-US" sz="2400" b="1" dirty="0">
                <a:solidFill>
                  <a:schemeClr val="accent4"/>
                </a:solidFill>
              </a:rPr>
              <a:t>When we tried to use </a:t>
            </a:r>
            <a:r>
              <a:rPr lang="en-US" sz="2400" b="1" dirty="0" err="1">
                <a:solidFill>
                  <a:schemeClr val="accent4"/>
                </a:solidFill>
              </a:rPr>
              <a:t>BeautifulSoup</a:t>
            </a:r>
            <a:r>
              <a:rPr lang="en-US" sz="2400" b="1" dirty="0">
                <a:solidFill>
                  <a:schemeClr val="accent4"/>
                </a:solidFill>
              </a:rPr>
              <a:t>, we realized the site was not giving us the correct html, and we realized it was being generated by JS.</a:t>
            </a:r>
            <a:br>
              <a:rPr lang="en-US" sz="2400" b="1" dirty="0">
                <a:solidFill>
                  <a:schemeClr val="accent4"/>
                </a:solidFill>
              </a:rPr>
            </a:br>
            <a:r>
              <a:rPr lang="en-US" sz="2400" b="1" dirty="0">
                <a:solidFill>
                  <a:schemeClr val="accent4"/>
                </a:solidFill>
              </a:rPr>
              <a:t>After a brief research online we learnt about selenium, and that it is the solution to our problem.</a:t>
            </a:r>
            <a:br>
              <a:rPr lang="en-US" sz="2400" b="1" dirty="0">
                <a:solidFill>
                  <a:schemeClr val="accent4"/>
                </a:solidFill>
              </a:rPr>
            </a:br>
            <a:r>
              <a:rPr lang="en-US" sz="2400" b="1" dirty="0">
                <a:solidFill>
                  <a:schemeClr val="accent4"/>
                </a:solidFill>
              </a:rPr>
              <a:t>We learnt how to use selenium and went ahead and used it. </a:t>
            </a:r>
            <a:br>
              <a:rPr lang="en-US" sz="2400" b="1" dirty="0">
                <a:solidFill>
                  <a:schemeClr val="accent4"/>
                </a:solidFill>
              </a:rPr>
            </a:br>
            <a:r>
              <a:rPr lang="en-US" sz="2400" b="1" dirty="0">
                <a:solidFill>
                  <a:schemeClr val="accent4"/>
                </a:solidFill>
              </a:rPr>
              <a:t>The site was pretty aggressive towards our crawling,</a:t>
            </a:r>
            <a:br>
              <a:rPr lang="en-US" sz="2400" b="1" dirty="0">
                <a:solidFill>
                  <a:schemeClr val="accent4"/>
                </a:solidFill>
              </a:rPr>
            </a:br>
            <a:r>
              <a:rPr lang="en-US" sz="2400" b="1" dirty="0">
                <a:solidFill>
                  <a:schemeClr val="accent4"/>
                </a:solidFill>
              </a:rPr>
              <a:t>blocking us many times (when they did we just made our program refresh the page until it was ready) and we ended up multi-threading the crawl in order to increase our data accumulation rate.</a:t>
            </a:r>
            <a:br>
              <a:rPr lang="en-US" sz="2400" b="1" dirty="0">
                <a:solidFill>
                  <a:schemeClr val="accent4"/>
                </a:solidFill>
              </a:rPr>
            </a:br>
            <a:r>
              <a:rPr lang="en-US" sz="2400" b="1" dirty="0">
                <a:solidFill>
                  <a:schemeClr val="accent4"/>
                </a:solidFill>
              </a:rPr>
              <a:t>In the end, this is the original data we have acquired (Clickable):</a:t>
            </a:r>
          </a:p>
          <a:p>
            <a:pPr algn="ctr"/>
            <a:endParaRPr lang="en-US" sz="2400" b="1" dirty="0">
              <a:solidFill>
                <a:schemeClr val="accent4"/>
              </a:solidFill>
            </a:endParaRPr>
          </a:p>
        </p:txBody>
      </p:sp>
    </p:spTree>
    <p:extLst>
      <p:ext uri="{BB962C8B-B14F-4D97-AF65-F5344CB8AC3E}">
        <p14:creationId xmlns:p14="http://schemas.microsoft.com/office/powerpoint/2010/main" val="3231326691"/>
      </p:ext>
    </p:extLst>
  </p:cSld>
  <p:clrMapOvr>
    <a:masterClrMapping/>
  </p:clrMapOvr>
  <mc:AlternateContent xmlns:mc="http://schemas.openxmlformats.org/markup-compatibility/2006" xmlns:p14="http://schemas.microsoft.com/office/powerpoint/2010/main">
    <mc:Choice Requires="p14">
      <p:transition spd="slow" p14:dur="2000" advTm="12074"/>
    </mc:Choice>
    <mc:Fallback xmlns="">
      <p:transition spd="slow" advTm="120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2000"/>
            <a:lum/>
          </a:blip>
          <a:srcRect/>
          <a:stretch>
            <a:fillRect l="-4000" r="-4000"/>
          </a:stretch>
        </a:blipFill>
        <a:effectLst/>
      </p:bgPr>
    </p:bg>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08111D57-AD44-4D18-8E8C-F329975EE3BD}"/>
              </a:ext>
            </a:extLst>
          </p:cNvPr>
          <p:cNvGraphicFramePr>
            <a:graphicFrameLocks noChangeAspect="1"/>
          </p:cNvGraphicFramePr>
          <p:nvPr>
            <p:extLst>
              <p:ext uri="{D42A27DB-BD31-4B8C-83A1-F6EECF244321}">
                <p14:modId xmlns:p14="http://schemas.microsoft.com/office/powerpoint/2010/main" val="2931345148"/>
              </p:ext>
            </p:extLst>
          </p:nvPr>
        </p:nvGraphicFramePr>
        <p:xfrm>
          <a:off x="0" y="0"/>
          <a:ext cx="12191999" cy="6858000"/>
        </p:xfrm>
        <a:graphic>
          <a:graphicData uri="http://schemas.openxmlformats.org/presentationml/2006/ole">
            <mc:AlternateContent xmlns:mc="http://schemas.openxmlformats.org/markup-compatibility/2006">
              <mc:Choice xmlns:v="urn:schemas-microsoft-com:vml" Requires="v">
                <p:oleObj spid="_x0000_s1060" name="Worksheet" r:id="rId4" imgW="9982356" imgH="11795760" progId="Excel.Sheet.12">
                  <p:link updateAutomatic="1"/>
                </p:oleObj>
              </mc:Choice>
              <mc:Fallback>
                <p:oleObj name="Worksheet" r:id="rId4" imgW="9982356" imgH="11795760" progId="Excel.Sheet.12">
                  <p:link updateAutomatic="1"/>
                  <p:pic>
                    <p:nvPicPr>
                      <p:cNvPr id="0" name=""/>
                      <p:cNvPicPr/>
                      <p:nvPr/>
                    </p:nvPicPr>
                    <p:blipFill>
                      <a:blip r:embed="rId5"/>
                      <a:stretch>
                        <a:fillRect/>
                      </a:stretch>
                    </p:blipFill>
                    <p:spPr>
                      <a:xfrm>
                        <a:off x="0" y="0"/>
                        <a:ext cx="12191999" cy="6858000"/>
                      </a:xfrm>
                      <a:prstGeom prst="rect">
                        <a:avLst/>
                      </a:prstGeom>
                      <a:gradFill>
                        <a:gsLst>
                          <a:gs pos="16000">
                            <a:schemeClr val="accent4">
                              <a:lumMod val="0"/>
                              <a:lumOff val="100000"/>
                            </a:schemeClr>
                          </a:gs>
                          <a:gs pos="41000">
                            <a:schemeClr val="accent4">
                              <a:lumMod val="0"/>
                              <a:lumOff val="100000"/>
                            </a:schemeClr>
                          </a:gs>
                          <a:gs pos="100000">
                            <a:schemeClr val="accent4">
                              <a:lumMod val="100000"/>
                            </a:schemeClr>
                          </a:gs>
                        </a:gsLst>
                        <a:path path="circle">
                          <a:fillToRect l="50000" t="-80000" r="50000" b="180000"/>
                        </a:path>
                      </a:gradFill>
                    </p:spPr>
                  </p:pic>
                </p:oleObj>
              </mc:Fallback>
            </mc:AlternateContent>
          </a:graphicData>
        </a:graphic>
      </p:graphicFrame>
    </p:spTree>
    <p:extLst>
      <p:ext uri="{BB962C8B-B14F-4D97-AF65-F5344CB8AC3E}">
        <p14:creationId xmlns:p14="http://schemas.microsoft.com/office/powerpoint/2010/main" val="4007433678"/>
      </p:ext>
    </p:extLst>
  </p:cSld>
  <p:clrMapOvr>
    <a:masterClrMapping/>
  </p:clrMapOvr>
  <mc:AlternateContent xmlns:mc="http://schemas.openxmlformats.org/markup-compatibility/2006" xmlns:p14="http://schemas.microsoft.com/office/powerpoint/2010/main">
    <mc:Choice Requires="p14">
      <p:transition spd="slow" p14:dur="2000" advTm="12074"/>
    </mc:Choice>
    <mc:Fallback xmlns="">
      <p:transition spd="slow" advTm="120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33085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a:p>
            <a:pPr algn="ctr"/>
            <a:r>
              <a:rPr lang="en-US" sz="8800" b="0" i="0" dirty="0">
                <a:solidFill>
                  <a:schemeClr val="accent4"/>
                </a:solidFill>
                <a:effectLst/>
                <a:latin typeface="Whitney"/>
              </a:rPr>
              <a:t>Data </a:t>
            </a:r>
            <a:r>
              <a:rPr lang="en-US" sz="8800" dirty="0">
                <a:solidFill>
                  <a:schemeClr val="accent4"/>
                </a:solidFill>
                <a:latin typeface="Whitney"/>
              </a:rPr>
              <a:t>Cleaning</a:t>
            </a:r>
            <a:endParaRPr lang="en-US" sz="8800" b="1" dirty="0">
              <a:ln/>
              <a:solidFill>
                <a:schemeClr val="accent4"/>
              </a:solidFill>
              <a:effectLst>
                <a:outerShdw blurRad="38100" dist="38100" dir="2700000" algn="tl">
                  <a:srgbClr val="000000">
                    <a:alpha val="43137"/>
                  </a:srgbClr>
                </a:outerShdw>
              </a:effectLst>
            </a:endParaRPr>
          </a:p>
        </p:txBody>
      </p:sp>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spTree>
    <p:extLst>
      <p:ext uri="{BB962C8B-B14F-4D97-AF65-F5344CB8AC3E}">
        <p14:creationId xmlns:p14="http://schemas.microsoft.com/office/powerpoint/2010/main" val="3912104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6817251"/>
          </a:xfrm>
          <a:prstGeom prst="rect">
            <a:avLst/>
          </a:prstGeom>
          <a:noFill/>
        </p:spPr>
        <p:txBody>
          <a:bodyPr wrap="square" rtlCol="0">
            <a:spAutoFit/>
          </a:bodyPr>
          <a:lstStyle/>
          <a:p>
            <a:pPr algn="ctr"/>
            <a:r>
              <a:rPr lang="en-US" sz="2300" b="0" i="0" dirty="0">
                <a:solidFill>
                  <a:schemeClr val="accent4"/>
                </a:solidFill>
                <a:effectLst/>
                <a:latin typeface="Whitney"/>
              </a:rPr>
              <a:t>To begin cleaning our data, we got rid of all the players who do not have a rank. We have removed duplicated rows that were created from the crawling(since we ran it simultaneously).</a:t>
            </a:r>
          </a:p>
          <a:p>
            <a:pPr algn="ctr"/>
            <a:r>
              <a:rPr lang="en-US" sz="2300" b="0" i="0" dirty="0">
                <a:solidFill>
                  <a:schemeClr val="accent4"/>
                </a:solidFill>
                <a:effectLst/>
                <a:latin typeface="Whitney"/>
              </a:rPr>
              <a:t> </a:t>
            </a:r>
            <a:r>
              <a:rPr lang="en-US" sz="2300" dirty="0">
                <a:solidFill>
                  <a:schemeClr val="accent4"/>
                </a:solidFill>
                <a:latin typeface="Whitney"/>
              </a:rPr>
              <a:t>A</a:t>
            </a:r>
            <a:r>
              <a:rPr lang="en-US" sz="2300" b="0" i="0" dirty="0">
                <a:solidFill>
                  <a:schemeClr val="accent4"/>
                </a:solidFill>
                <a:effectLst/>
                <a:latin typeface="Whitney"/>
              </a:rPr>
              <a:t>fter that, we have identified and classified outliers:</a:t>
            </a:r>
          </a:p>
          <a:p>
            <a:pPr algn="ctr"/>
            <a:r>
              <a:rPr lang="en-US" sz="2300" b="0" i="0" dirty="0">
                <a:solidFill>
                  <a:schemeClr val="accent4"/>
                </a:solidFill>
                <a:effectLst/>
                <a:latin typeface="Whitney"/>
              </a:rPr>
              <a:t> 1. Players that are "</a:t>
            </a:r>
            <a:r>
              <a:rPr lang="en-US" sz="2300" b="0" i="0" dirty="0" err="1">
                <a:solidFill>
                  <a:schemeClr val="accent4"/>
                </a:solidFill>
                <a:effectLst/>
                <a:latin typeface="Whitney"/>
              </a:rPr>
              <a:t>smurfs</a:t>
            </a:r>
            <a:r>
              <a:rPr lang="en-US" sz="2300" b="0" i="0" dirty="0">
                <a:solidFill>
                  <a:schemeClr val="accent4"/>
                </a:solidFill>
                <a:effectLst/>
                <a:latin typeface="Whitney"/>
              </a:rPr>
              <a:t>"(have more than 75% win-rate with less than 100 games) </a:t>
            </a:r>
          </a:p>
          <a:p>
            <a:pPr algn="ctr"/>
            <a:r>
              <a:rPr lang="en-US" sz="2300" b="0" i="0" dirty="0">
                <a:solidFill>
                  <a:schemeClr val="accent4"/>
                </a:solidFill>
                <a:effectLst/>
                <a:latin typeface="Whitney"/>
              </a:rPr>
              <a:t>2. Players that are "no-lifers"(Have more than 1500 games) </a:t>
            </a:r>
          </a:p>
          <a:p>
            <a:pPr algn="ctr"/>
            <a:r>
              <a:rPr lang="en-US" sz="2300" b="0" i="0" dirty="0">
                <a:solidFill>
                  <a:schemeClr val="accent4"/>
                </a:solidFill>
                <a:effectLst/>
                <a:latin typeface="Whitney"/>
              </a:rPr>
              <a:t>3. Players that are "trolls"(Have a very low win-rate, less than 30%) </a:t>
            </a:r>
          </a:p>
          <a:p>
            <a:pPr algn="ctr"/>
            <a:r>
              <a:rPr lang="en-US" sz="2300" b="0" i="0" dirty="0">
                <a:solidFill>
                  <a:schemeClr val="accent4"/>
                </a:solidFill>
                <a:effectLst/>
                <a:latin typeface="Whitney"/>
              </a:rPr>
              <a:t>In addition, we tried to improve our model accuracy with different approaches of data cleaning(Some of them are Niv Bar ideas): </a:t>
            </a:r>
          </a:p>
          <a:p>
            <a:pPr marL="514350" indent="-514350" algn="ctr">
              <a:buAutoNum type="arabicPeriod"/>
            </a:pPr>
            <a:r>
              <a:rPr lang="en-US" sz="2300" b="0" i="0" dirty="0">
                <a:solidFill>
                  <a:schemeClr val="accent4"/>
                </a:solidFill>
                <a:effectLst/>
                <a:latin typeface="Whitney"/>
              </a:rPr>
              <a:t>to "normalize" the sizes of our ranks, which means to equal the number of data we have from each rank - this was Niv's idea and it helped to improve the accuracy. </a:t>
            </a:r>
          </a:p>
          <a:p>
            <a:pPr algn="ctr"/>
            <a:r>
              <a:rPr lang="en-US" sz="2300" b="0" i="0" dirty="0">
                <a:solidFill>
                  <a:schemeClr val="accent4"/>
                </a:solidFill>
                <a:effectLst/>
                <a:latin typeface="Whitney"/>
              </a:rPr>
              <a:t>2. In general, we tried and played with different math calculations that made sense In the columns which had high correlation, to create new columns which will hopefully improve our accuracy. </a:t>
            </a:r>
          </a:p>
          <a:p>
            <a:pPr algn="ctr"/>
            <a:r>
              <a:rPr lang="en-US" sz="2300" b="0" i="0" dirty="0">
                <a:solidFill>
                  <a:schemeClr val="accent4"/>
                </a:solidFill>
                <a:effectLst/>
                <a:latin typeface="Whitney"/>
              </a:rPr>
              <a:t>3. We combined our top 3 ranks: Challenger, Master and </a:t>
            </a:r>
            <a:r>
              <a:rPr lang="en-US" sz="2300" b="0" i="0" dirty="0" err="1">
                <a:solidFill>
                  <a:schemeClr val="accent4"/>
                </a:solidFill>
                <a:effectLst/>
                <a:latin typeface="Whitney"/>
              </a:rPr>
              <a:t>GrandMaster</a:t>
            </a:r>
            <a:r>
              <a:rPr lang="en-US" sz="2300" dirty="0">
                <a:solidFill>
                  <a:schemeClr val="accent4"/>
                </a:solidFill>
                <a:latin typeface="Whitney"/>
              </a:rPr>
              <a:t>. That’s</a:t>
            </a:r>
            <a:r>
              <a:rPr lang="en-US" sz="2300" b="0" i="0" dirty="0">
                <a:solidFill>
                  <a:schemeClr val="accent4"/>
                </a:solidFill>
                <a:effectLst/>
                <a:latin typeface="Whitney"/>
              </a:rPr>
              <a:t> because the game classifie</a:t>
            </a:r>
            <a:r>
              <a:rPr lang="en-US" sz="2300" dirty="0">
                <a:solidFill>
                  <a:schemeClr val="accent4"/>
                </a:solidFill>
                <a:latin typeface="Whitney"/>
              </a:rPr>
              <a:t>s those 3 ranks as “Apex” and because they truly have minor differences between them, we did the same to our bottom 2 ranks: Iron and Bronze. The reason for that was that iron was very rare, and honestly there was just no point in having iron as a standalone rank, as only very new players are in that rank, and in our opinion - they are irrelevant. This also improved our accuracy drastically.</a:t>
            </a:r>
            <a:r>
              <a:rPr lang="en-US" sz="2300" b="0" i="0" dirty="0">
                <a:solidFill>
                  <a:schemeClr val="accent4"/>
                </a:solidFill>
                <a:effectLst/>
                <a:latin typeface="Whitney"/>
              </a:rPr>
              <a:t>  </a:t>
            </a:r>
          </a:p>
          <a:p>
            <a:pPr algn="ctr"/>
            <a:r>
              <a:rPr lang="en-US" sz="2300" b="0" i="0" dirty="0">
                <a:solidFill>
                  <a:schemeClr val="accent4"/>
                </a:solidFill>
                <a:effectLst/>
                <a:latin typeface="Whitney"/>
              </a:rPr>
              <a:t>Most of the ideas we tried(and we tried a lot) did not improve our accuracy and even made it worse.</a:t>
            </a:r>
            <a:endParaRPr lang="en-US" sz="2300" dirty="0">
              <a:solidFill>
                <a:schemeClr val="accent4"/>
              </a:solidFill>
            </a:endParaRPr>
          </a:p>
        </p:txBody>
      </p:sp>
    </p:spTree>
    <p:extLst>
      <p:ext uri="{BB962C8B-B14F-4D97-AF65-F5344CB8AC3E}">
        <p14:creationId xmlns:p14="http://schemas.microsoft.com/office/powerpoint/2010/main" val="82480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1DF88079-FA0C-47DC-95D9-B8A9642F8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723" y="-81090"/>
            <a:ext cx="13461914" cy="7020179"/>
          </a:xfrm>
        </p:spPr>
      </p:pic>
    </p:spTree>
    <p:extLst>
      <p:ext uri="{BB962C8B-B14F-4D97-AF65-F5344CB8AC3E}">
        <p14:creationId xmlns:p14="http://schemas.microsoft.com/office/powerpoint/2010/main" val="1348039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9E95826-0CCD-47BC-A369-5238CF722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Rectangle 5">
            <a:extLst>
              <a:ext uri="{FF2B5EF4-FFF2-40B4-BE49-F238E27FC236}">
                <a16:creationId xmlns:a16="http://schemas.microsoft.com/office/drawing/2014/main" id="{44AF205C-0A99-42F4-B14B-BF2DF21D1083}"/>
              </a:ext>
            </a:extLst>
          </p:cNvPr>
          <p:cNvSpPr/>
          <p:nvPr/>
        </p:nvSpPr>
        <p:spPr>
          <a:xfrm>
            <a:off x="4348233" y="92597"/>
            <a:ext cx="3495533" cy="707886"/>
          </a:xfrm>
          <a:prstGeom prst="rect">
            <a:avLst/>
          </a:prstGeom>
          <a:no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rPr>
              <a:t>After Cleaning </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95439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1165</Words>
  <Application>Microsoft Office PowerPoint</Application>
  <PresentationFormat>Widescreen</PresentationFormat>
  <Paragraphs>85</Paragraphs>
  <Slides>19</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Links</vt:lpstr>
      </vt:variant>
      <vt:variant>
        <vt:i4>1</vt:i4>
      </vt:variant>
      <vt:variant>
        <vt:lpstr>Slide Titles</vt:lpstr>
      </vt:variant>
      <vt:variant>
        <vt:i4>19</vt:i4>
      </vt:variant>
    </vt:vector>
  </HeadingPairs>
  <TitlesOfParts>
    <vt:vector size="25" baseType="lpstr">
      <vt:lpstr>Arial</vt:lpstr>
      <vt:lpstr>Calibri</vt:lpstr>
      <vt:lpstr>Calibri Light</vt:lpstr>
      <vt:lpstr>Whitney</vt:lpstr>
      <vt:lpstr>Office Theme</vt:lpstr>
      <vt:lpstr>file:///C:\Users\orsha\PycharmProjects\For%20the%20presentation\Book1.xlsx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אור שרביט</dc:creator>
  <cp:lastModifiedBy>אור שרביט</cp:lastModifiedBy>
  <cp:revision>39</cp:revision>
  <dcterms:created xsi:type="dcterms:W3CDTF">2022-01-25T20:20:47Z</dcterms:created>
  <dcterms:modified xsi:type="dcterms:W3CDTF">2022-01-26T11:08:45Z</dcterms:modified>
</cp:coreProperties>
</file>